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3"/>
  </p:handoutMasterIdLst>
  <p:sldIdLst>
    <p:sldId id="256" r:id="rId2"/>
  </p:sldIdLst>
  <p:sldSz cx="6858000" cy="9144000" type="screen4x3"/>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CF8B4"/>
    <a:srgbClr val="C4F1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69" d="100"/>
          <a:sy n="69" d="100"/>
        </p:scale>
        <p:origin x="1858"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85621" cy="503018"/>
          </a:xfrm>
          <a:prstGeom prst="rect">
            <a:avLst/>
          </a:prstGeom>
        </p:spPr>
        <p:txBody>
          <a:bodyPr vert="horz" lIns="92428" tIns="46214" rIns="92428" bIns="46214"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900934" y="1"/>
            <a:ext cx="2985621" cy="503018"/>
          </a:xfrm>
          <a:prstGeom prst="rect">
            <a:avLst/>
          </a:prstGeom>
        </p:spPr>
        <p:txBody>
          <a:bodyPr vert="horz" lIns="92428" tIns="46214" rIns="92428" bIns="46214" rtlCol="0"/>
          <a:lstStyle>
            <a:lvl1pPr algn="r">
              <a:defRPr sz="1200"/>
            </a:lvl1pPr>
          </a:lstStyle>
          <a:p>
            <a:fld id="{BB6AC1AC-B4D4-49C2-81BA-7F89061512FC}" type="datetimeFigureOut">
              <a:rPr kumimoji="1" lang="ja-JP" altLang="en-US" smtClean="0"/>
              <a:t>2026/7/10</a:t>
            </a:fld>
            <a:endParaRPr kumimoji="1" lang="ja-JP" altLang="en-US"/>
          </a:p>
        </p:txBody>
      </p:sp>
      <p:sp>
        <p:nvSpPr>
          <p:cNvPr id="4" name="フッター プレースホルダー 3"/>
          <p:cNvSpPr>
            <a:spLocks noGrp="1"/>
          </p:cNvSpPr>
          <p:nvPr>
            <p:ph type="ftr" sz="quarter" idx="2"/>
          </p:nvPr>
        </p:nvSpPr>
        <p:spPr>
          <a:xfrm>
            <a:off x="0" y="9515695"/>
            <a:ext cx="2985621" cy="503018"/>
          </a:xfrm>
          <a:prstGeom prst="rect">
            <a:avLst/>
          </a:prstGeom>
        </p:spPr>
        <p:txBody>
          <a:bodyPr vert="horz" lIns="92428" tIns="46214" rIns="92428" bIns="46214"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900934" y="9515695"/>
            <a:ext cx="2985621" cy="503018"/>
          </a:xfrm>
          <a:prstGeom prst="rect">
            <a:avLst/>
          </a:prstGeom>
        </p:spPr>
        <p:txBody>
          <a:bodyPr vert="horz" lIns="92428" tIns="46214" rIns="92428" bIns="46214" rtlCol="0" anchor="b"/>
          <a:lstStyle>
            <a:lvl1pPr algn="r">
              <a:defRPr sz="1200"/>
            </a:lvl1pPr>
          </a:lstStyle>
          <a:p>
            <a:fld id="{E1F368D4-8C49-439F-9612-27E7F0FC2C1C}" type="slidenum">
              <a:rPr kumimoji="1" lang="ja-JP" altLang="en-US" smtClean="0"/>
              <a:t>‹#›</a:t>
            </a:fld>
            <a:endParaRPr kumimoji="1" lang="ja-JP" altLang="en-US"/>
          </a:p>
        </p:txBody>
      </p:sp>
    </p:spTree>
    <p:extLst>
      <p:ext uri="{BB962C8B-B14F-4D97-AF65-F5344CB8AC3E}">
        <p14:creationId xmlns:p14="http://schemas.microsoft.com/office/powerpoint/2010/main" val="387845905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8"/>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0E03E4D-E278-488E-B7AF-8B6FCD4E7CE0}" type="datetimeFigureOut">
              <a:rPr kumimoji="1" lang="ja-JP" altLang="en-US" smtClean="0"/>
              <a:t>2026/7/10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06073C-5DA5-4AB0-A086-4301F31ED978}" type="slidenum">
              <a:rPr kumimoji="1" lang="ja-JP" altLang="en-US" smtClean="0"/>
              <a:t>‹#›</a:t>
            </a:fld>
            <a:endParaRPr kumimoji="1" lang="ja-JP" altLang="en-US"/>
          </a:p>
        </p:txBody>
      </p:sp>
    </p:spTree>
    <p:extLst>
      <p:ext uri="{BB962C8B-B14F-4D97-AF65-F5344CB8AC3E}">
        <p14:creationId xmlns:p14="http://schemas.microsoft.com/office/powerpoint/2010/main" val="4083561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0E03E4D-E278-488E-B7AF-8B6FCD4E7CE0}" type="datetimeFigureOut">
              <a:rPr kumimoji="1" lang="ja-JP" altLang="en-US" smtClean="0"/>
              <a:t>2026/7/10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06073C-5DA5-4AB0-A086-4301F31ED978}" type="slidenum">
              <a:rPr kumimoji="1" lang="ja-JP" altLang="en-US" smtClean="0"/>
              <a:t>‹#›</a:t>
            </a:fld>
            <a:endParaRPr kumimoji="1" lang="ja-JP" altLang="en-US"/>
          </a:p>
        </p:txBody>
      </p:sp>
    </p:spTree>
    <p:extLst>
      <p:ext uri="{BB962C8B-B14F-4D97-AF65-F5344CB8AC3E}">
        <p14:creationId xmlns:p14="http://schemas.microsoft.com/office/powerpoint/2010/main" val="841586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5"/>
            <a:ext cx="5915025" cy="3803649"/>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119288"/>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0E03E4D-E278-488E-B7AF-8B6FCD4E7CE0}" type="datetimeFigureOut">
              <a:rPr kumimoji="1" lang="ja-JP" altLang="en-US" smtClean="0"/>
              <a:t>2026/7/10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06073C-5DA5-4AB0-A086-4301F31ED978}" type="slidenum">
              <a:rPr kumimoji="1" lang="ja-JP" altLang="en-US" smtClean="0"/>
              <a:t>‹#›</a:t>
            </a:fld>
            <a:endParaRPr kumimoji="1" lang="ja-JP" altLang="en-US"/>
          </a:p>
        </p:txBody>
      </p:sp>
    </p:spTree>
    <p:extLst>
      <p:ext uri="{BB962C8B-B14F-4D97-AF65-F5344CB8AC3E}">
        <p14:creationId xmlns:p14="http://schemas.microsoft.com/office/powerpoint/2010/main" val="2392479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0E03E4D-E278-488E-B7AF-8B6FCD4E7CE0}" type="datetimeFigureOut">
              <a:rPr kumimoji="1" lang="ja-JP" altLang="en-US" smtClean="0"/>
              <a:t>2026/7/10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C06073C-5DA5-4AB0-A086-4301F31ED978}" type="slidenum">
              <a:rPr kumimoji="1" lang="ja-JP" altLang="en-US" smtClean="0"/>
              <a:t>‹#›</a:t>
            </a:fld>
            <a:endParaRPr kumimoji="1" lang="ja-JP" altLang="en-US"/>
          </a:p>
        </p:txBody>
      </p:sp>
    </p:spTree>
    <p:extLst>
      <p:ext uri="{BB962C8B-B14F-4D97-AF65-F5344CB8AC3E}">
        <p14:creationId xmlns:p14="http://schemas.microsoft.com/office/powerpoint/2010/main" val="1487231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8"/>
            <a:ext cx="5915025"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2" y="2241553"/>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2" y="3340100"/>
            <a:ext cx="2901255"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4" y="2241553"/>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4" y="3340100"/>
            <a:ext cx="2915543"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0E03E4D-E278-488E-B7AF-8B6FCD4E7CE0}" type="datetimeFigureOut">
              <a:rPr kumimoji="1" lang="ja-JP" altLang="en-US" smtClean="0"/>
              <a:t>2026/7/10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C06073C-5DA5-4AB0-A086-4301F31ED978}" type="slidenum">
              <a:rPr kumimoji="1" lang="ja-JP" altLang="en-US" smtClean="0"/>
              <a:t>‹#›</a:t>
            </a:fld>
            <a:endParaRPr kumimoji="1" lang="ja-JP" altLang="en-US"/>
          </a:p>
        </p:txBody>
      </p:sp>
    </p:spTree>
    <p:extLst>
      <p:ext uri="{BB962C8B-B14F-4D97-AF65-F5344CB8AC3E}">
        <p14:creationId xmlns:p14="http://schemas.microsoft.com/office/powerpoint/2010/main" val="3932145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0E03E4D-E278-488E-B7AF-8B6FCD4E7CE0}" type="datetimeFigureOut">
              <a:rPr kumimoji="1" lang="ja-JP" altLang="en-US" smtClean="0"/>
              <a:t>2026/7/10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C06073C-5DA5-4AB0-A086-4301F31ED978}" type="slidenum">
              <a:rPr kumimoji="1" lang="ja-JP" altLang="en-US" smtClean="0"/>
              <a:t>‹#›</a:t>
            </a:fld>
            <a:endParaRPr kumimoji="1" lang="ja-JP" altLang="en-US"/>
          </a:p>
        </p:txBody>
      </p:sp>
    </p:spTree>
    <p:extLst>
      <p:ext uri="{BB962C8B-B14F-4D97-AF65-F5344CB8AC3E}">
        <p14:creationId xmlns:p14="http://schemas.microsoft.com/office/powerpoint/2010/main" val="563920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E03E4D-E278-488E-B7AF-8B6FCD4E7CE0}" type="datetimeFigureOut">
              <a:rPr kumimoji="1" lang="ja-JP" altLang="en-US" smtClean="0"/>
              <a:t>2026/7/10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C06073C-5DA5-4AB0-A086-4301F31ED978}" type="slidenum">
              <a:rPr kumimoji="1" lang="ja-JP" altLang="en-US" smtClean="0"/>
              <a:t>‹#›</a:t>
            </a:fld>
            <a:endParaRPr kumimoji="1" lang="ja-JP" altLang="en-US"/>
          </a:p>
        </p:txBody>
      </p:sp>
    </p:spTree>
    <p:extLst>
      <p:ext uri="{BB962C8B-B14F-4D97-AF65-F5344CB8AC3E}">
        <p14:creationId xmlns:p14="http://schemas.microsoft.com/office/powerpoint/2010/main" val="1500411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4" y="1316571"/>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743202"/>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0E03E4D-E278-488E-B7AF-8B6FCD4E7CE0}" type="datetimeFigureOut">
              <a:rPr kumimoji="1" lang="ja-JP" altLang="en-US" smtClean="0"/>
              <a:t>2026/7/10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C06073C-5DA5-4AB0-A086-4301F31ED978}" type="slidenum">
              <a:rPr kumimoji="1" lang="ja-JP" altLang="en-US" smtClean="0"/>
              <a:t>‹#›</a:t>
            </a:fld>
            <a:endParaRPr kumimoji="1" lang="ja-JP" altLang="en-US"/>
          </a:p>
        </p:txBody>
      </p:sp>
    </p:spTree>
    <p:extLst>
      <p:ext uri="{BB962C8B-B14F-4D97-AF65-F5344CB8AC3E}">
        <p14:creationId xmlns:p14="http://schemas.microsoft.com/office/powerpoint/2010/main" val="4047404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4" y="1316571"/>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743202"/>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0E03E4D-E278-488E-B7AF-8B6FCD4E7CE0}" type="datetimeFigureOut">
              <a:rPr kumimoji="1" lang="ja-JP" altLang="en-US" smtClean="0"/>
              <a:t>2026/7/10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C06073C-5DA5-4AB0-A086-4301F31ED978}" type="slidenum">
              <a:rPr kumimoji="1" lang="ja-JP" altLang="en-US" smtClean="0"/>
              <a:t>‹#›</a:t>
            </a:fld>
            <a:endParaRPr kumimoji="1" lang="ja-JP" altLang="en-US"/>
          </a:p>
        </p:txBody>
      </p:sp>
    </p:spTree>
    <p:extLst>
      <p:ext uri="{BB962C8B-B14F-4D97-AF65-F5344CB8AC3E}">
        <p14:creationId xmlns:p14="http://schemas.microsoft.com/office/powerpoint/2010/main" val="2250399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0E03E4D-E278-488E-B7AF-8B6FCD4E7CE0}" type="datetimeFigureOut">
              <a:rPr kumimoji="1" lang="ja-JP" altLang="en-US" smtClean="0"/>
              <a:t>2026/7/10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06073C-5DA5-4AB0-A086-4301F31ED978}" type="slidenum">
              <a:rPr kumimoji="1" lang="ja-JP" altLang="en-US" smtClean="0"/>
              <a:t>‹#›</a:t>
            </a:fld>
            <a:endParaRPr kumimoji="1" lang="ja-JP" altLang="en-US"/>
          </a:p>
        </p:txBody>
      </p:sp>
    </p:spTree>
    <p:extLst>
      <p:ext uri="{BB962C8B-B14F-4D97-AF65-F5344CB8AC3E}">
        <p14:creationId xmlns:p14="http://schemas.microsoft.com/office/powerpoint/2010/main" val="3351676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6"/>
            <a:ext cx="1478756"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486836"/>
            <a:ext cx="4350544"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0E03E4D-E278-488E-B7AF-8B6FCD4E7CE0}" type="datetimeFigureOut">
              <a:rPr kumimoji="1" lang="ja-JP" altLang="en-US" smtClean="0"/>
              <a:t>2026/7/10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C06073C-5DA5-4AB0-A086-4301F31ED978}" type="slidenum">
              <a:rPr kumimoji="1" lang="ja-JP" altLang="en-US" smtClean="0"/>
              <a:t>‹#›</a:t>
            </a:fld>
            <a:endParaRPr kumimoji="1" lang="ja-JP" altLang="en-US"/>
          </a:p>
        </p:txBody>
      </p:sp>
    </p:spTree>
    <p:extLst>
      <p:ext uri="{BB962C8B-B14F-4D97-AF65-F5344CB8AC3E}">
        <p14:creationId xmlns:p14="http://schemas.microsoft.com/office/powerpoint/2010/main" val="2494788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8"/>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8"/>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70E03E4D-E278-488E-B7AF-8B6FCD4E7CE0}" type="datetimeFigureOut">
              <a:rPr kumimoji="1" lang="ja-JP" altLang="en-US" smtClean="0"/>
              <a:t>2026/7/10</a:t>
            </a:fld>
            <a:endParaRPr kumimoji="1" lang="ja-JP" altLang="en-US"/>
          </a:p>
        </p:txBody>
      </p:sp>
      <p:sp>
        <p:nvSpPr>
          <p:cNvPr id="5" name="Footer Placeholder 4"/>
          <p:cNvSpPr>
            <a:spLocks noGrp="1"/>
          </p:cNvSpPr>
          <p:nvPr>
            <p:ph type="ftr" sz="quarter" idx="3"/>
          </p:nvPr>
        </p:nvSpPr>
        <p:spPr>
          <a:xfrm>
            <a:off x="2271713" y="8475138"/>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8"/>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3C06073C-5DA5-4AB0-A086-4301F31ED978}" type="slidenum">
              <a:rPr kumimoji="1" lang="ja-JP" altLang="en-US" smtClean="0"/>
              <a:t>‹#›</a:t>
            </a:fld>
            <a:endParaRPr kumimoji="1" lang="ja-JP" altLang="en-US"/>
          </a:p>
        </p:txBody>
      </p:sp>
    </p:spTree>
    <p:extLst>
      <p:ext uri="{BB962C8B-B14F-4D97-AF65-F5344CB8AC3E}">
        <p14:creationId xmlns:p14="http://schemas.microsoft.com/office/powerpoint/2010/main" val="30235862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flipH="1">
            <a:off x="154753" y="149772"/>
            <a:ext cx="6548493" cy="707886"/>
          </a:xfrm>
          <a:prstGeom prst="rect">
            <a:avLst/>
          </a:prstGeom>
          <a:solidFill>
            <a:schemeClr val="accent5"/>
          </a:solidFill>
          <a:ln>
            <a:noFill/>
          </a:ln>
          <a:effectLst/>
          <a:scene3d>
            <a:camera prst="orthographicFront">
              <a:rot lat="0" lon="0" rev="0"/>
            </a:camera>
            <a:lightRig rig="glow" dir="t">
              <a:rot lat="0" lon="0" rev="14100000"/>
            </a:lightRig>
          </a:scene3d>
          <a:sp3d prstMaterial="softEdge">
            <a:bevelT w="127000" prst="artDeco"/>
          </a:sp3d>
        </p:spPr>
        <p:style>
          <a:lnRef idx="0">
            <a:schemeClr val="accent5"/>
          </a:lnRef>
          <a:fillRef idx="3">
            <a:schemeClr val="accent5"/>
          </a:fillRef>
          <a:effectRef idx="3">
            <a:schemeClr val="accent5"/>
          </a:effectRef>
          <a:fontRef idx="minor">
            <a:schemeClr val="lt1"/>
          </a:fontRef>
        </p:style>
        <p:txBody>
          <a:bodyPr wrap="square" rtlCol="0">
            <a:spAutoFit/>
          </a:bodyPr>
          <a:lstStyle/>
          <a:p>
            <a:r>
              <a:rPr kumimoji="1" lang="ja-JP" altLang="en-US" sz="2000" b="1" dirty="0">
                <a:latin typeface="ＭＳ ゴシック" panose="020B0609070205080204" pitchFamily="49" charset="-128"/>
                <a:ea typeface="ＭＳ ゴシック" panose="020B0609070205080204" pitchFamily="49" charset="-128"/>
              </a:rPr>
              <a:t>☆「多焦点眼内レンズ」日常生活において眼鏡の使用を極力減らしたい方はこの機会に、ご検討ください</a:t>
            </a:r>
          </a:p>
        </p:txBody>
      </p:sp>
      <p:sp>
        <p:nvSpPr>
          <p:cNvPr id="6" name="テキスト ボックス 5"/>
          <p:cNvSpPr txBox="1"/>
          <p:nvPr/>
        </p:nvSpPr>
        <p:spPr>
          <a:xfrm>
            <a:off x="342901" y="3483972"/>
            <a:ext cx="6121401" cy="646587"/>
          </a:xfrm>
          <a:prstGeom prst="rect">
            <a:avLst/>
          </a:prstGeom>
          <a:noFill/>
        </p:spPr>
        <p:txBody>
          <a:bodyPr wrap="square" rtlCol="0">
            <a:spAutoFit/>
          </a:bodyPr>
          <a:lstStyle/>
          <a:p>
            <a:r>
              <a:rPr kumimoji="1" lang="ja-JP" altLang="en-US" sz="1801" dirty="0">
                <a:latin typeface="ＭＳ ゴシック" panose="020B0609070205080204" pitchFamily="49" charset="-128"/>
                <a:ea typeface="ＭＳ ゴシック" panose="020B0609070205080204" pitchFamily="49" charset="-128"/>
              </a:rPr>
              <a:t>多焦点眼内レンズを使用する白内障手術の選定療養</a:t>
            </a:r>
            <a:r>
              <a:rPr kumimoji="1" lang="ja-JP" altLang="en-US" sz="1801">
                <a:latin typeface="ＭＳ ゴシック" panose="020B0609070205080204" pitchFamily="49" charset="-128"/>
                <a:ea typeface="ＭＳ ゴシック" panose="020B0609070205080204" pitchFamily="49" charset="-128"/>
              </a:rPr>
              <a:t>は、白内障手術の際に</a:t>
            </a:r>
            <a:endParaRPr kumimoji="1" lang="ja-JP" altLang="en-US" sz="1801" dirty="0">
              <a:latin typeface="ＭＳ ゴシック" panose="020B0609070205080204" pitchFamily="49" charset="-128"/>
              <a:ea typeface="ＭＳ ゴシック" panose="020B0609070205080204" pitchFamily="49" charset="-128"/>
            </a:endParaRPr>
          </a:p>
        </p:txBody>
      </p:sp>
      <p:sp>
        <p:nvSpPr>
          <p:cNvPr id="7" name="コンテンツ プレースホルダー 2"/>
          <p:cNvSpPr txBox="1">
            <a:spLocks/>
          </p:cNvSpPr>
          <p:nvPr/>
        </p:nvSpPr>
        <p:spPr>
          <a:xfrm>
            <a:off x="104487" y="1649319"/>
            <a:ext cx="6649026" cy="6693524"/>
          </a:xfrm>
          <a:prstGeom prst="rect">
            <a:avLst/>
          </a:prstGeom>
          <a:solidFill>
            <a:schemeClr val="accent6">
              <a:lumMod val="20000"/>
              <a:lumOff val="80000"/>
            </a:schemeClr>
          </a:solidFill>
        </p:spPr>
        <p:txBody>
          <a:bodyPr vert="horz" lIns="91440" tIns="45721" rIns="91440" bIns="45721"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spcBef>
                <a:spcPts val="0"/>
              </a:spcBef>
              <a:buNone/>
            </a:pPr>
            <a:r>
              <a:rPr lang="ja-JP" altLang="en-US" sz="1801" b="1" dirty="0">
                <a:latin typeface="ＭＳ ゴシック" panose="020B0609070205080204" pitchFamily="49" charset="-128"/>
                <a:ea typeface="ＭＳ ゴシック" panose="020B0609070205080204" pitchFamily="49" charset="-128"/>
              </a:rPr>
              <a:t>多焦点眼内レンズを使用する白内障手術を受ける場合、当院では選定療養の費用として、通常の手術費とは別に以下を追加すると、遠近両用レンズが選べます。　　　　 　</a:t>
            </a:r>
            <a:r>
              <a:rPr lang="en-US" altLang="ja-JP" sz="1200" b="1" dirty="0">
                <a:latin typeface="ＭＳ ゴシック" panose="020B0609070205080204" pitchFamily="49" charset="-128"/>
                <a:ea typeface="ＭＳ ゴシック" panose="020B0609070205080204" pitchFamily="49" charset="-128"/>
              </a:rPr>
              <a:t>※</a:t>
            </a:r>
            <a:r>
              <a:rPr lang="ja-JP" altLang="en-US" sz="1200" b="1" dirty="0">
                <a:latin typeface="ＭＳ ゴシック" panose="020B0609070205080204" pitchFamily="49" charset="-128"/>
                <a:ea typeface="ＭＳ ゴシック" panose="020B0609070205080204" pitchFamily="49" charset="-128"/>
              </a:rPr>
              <a:t>レンズ</a:t>
            </a:r>
            <a:r>
              <a:rPr lang="en-US" altLang="ja-JP" sz="1200" b="1" dirty="0">
                <a:latin typeface="ＭＳ ゴシック" panose="020B0609070205080204" pitchFamily="49" charset="-128"/>
                <a:ea typeface="ＭＳ ゴシック" panose="020B0609070205080204" pitchFamily="49" charset="-128"/>
              </a:rPr>
              <a:t>1</a:t>
            </a:r>
            <a:r>
              <a:rPr lang="ja-JP" altLang="en-US" sz="1200" b="1" dirty="0">
                <a:latin typeface="ＭＳ ゴシック" panose="020B0609070205080204" pitchFamily="49" charset="-128"/>
                <a:ea typeface="ＭＳ ゴシック" panose="020B0609070205080204" pitchFamily="49" charset="-128"/>
              </a:rPr>
              <a:t>枚の金額</a:t>
            </a:r>
            <a:endParaRPr lang="en-US" altLang="ja-JP" sz="1200" b="1" dirty="0">
              <a:latin typeface="ＭＳ ゴシック" panose="020B0609070205080204" pitchFamily="49" charset="-128"/>
              <a:ea typeface="ＭＳ ゴシック" panose="020B0609070205080204" pitchFamily="49" charset="-128"/>
            </a:endParaRPr>
          </a:p>
          <a:p>
            <a:pPr marL="0" indent="0">
              <a:lnSpc>
                <a:spcPct val="100000"/>
              </a:lnSpc>
              <a:spcBef>
                <a:spcPts val="0"/>
              </a:spcBef>
              <a:buNone/>
            </a:pPr>
            <a:endParaRPr lang="en-US" altLang="ja-JP" sz="1500" b="1" dirty="0">
              <a:latin typeface="ＭＳ ゴシック" panose="020B0609070205080204" pitchFamily="49" charset="-128"/>
              <a:ea typeface="ＭＳ ゴシック" panose="020B0609070205080204" pitchFamily="49" charset="-128"/>
            </a:endParaRPr>
          </a:p>
          <a:p>
            <a:pPr marL="0" indent="0">
              <a:lnSpc>
                <a:spcPct val="100000"/>
              </a:lnSpc>
              <a:spcBef>
                <a:spcPts val="0"/>
              </a:spcBef>
              <a:buNone/>
            </a:pPr>
            <a:endParaRPr lang="en-US" altLang="ja-JP" sz="1500" b="1" dirty="0">
              <a:latin typeface="ＭＳ ゴシック" panose="020B0609070205080204" pitchFamily="49" charset="-128"/>
              <a:ea typeface="ＭＳ ゴシック" panose="020B0609070205080204" pitchFamily="49" charset="-128"/>
            </a:endParaRPr>
          </a:p>
          <a:p>
            <a:pPr marL="0" indent="0">
              <a:lnSpc>
                <a:spcPct val="100000"/>
              </a:lnSpc>
              <a:spcBef>
                <a:spcPts val="0"/>
              </a:spcBef>
              <a:buNone/>
            </a:pPr>
            <a:endParaRPr lang="en-US" altLang="ja-JP" sz="1500" b="1" dirty="0">
              <a:latin typeface="ＭＳ ゴシック" panose="020B0609070205080204" pitchFamily="49" charset="-128"/>
              <a:ea typeface="ＭＳ ゴシック" panose="020B0609070205080204" pitchFamily="49" charset="-128"/>
            </a:endParaRPr>
          </a:p>
          <a:p>
            <a:pPr marL="0" indent="0">
              <a:lnSpc>
                <a:spcPct val="100000"/>
              </a:lnSpc>
              <a:spcBef>
                <a:spcPts val="0"/>
              </a:spcBef>
              <a:buNone/>
            </a:pPr>
            <a:endParaRPr lang="en-US" altLang="ja-JP" sz="1500" b="1" dirty="0">
              <a:latin typeface="ＭＳ ゴシック" panose="020B0609070205080204" pitchFamily="49" charset="-128"/>
              <a:ea typeface="ＭＳ ゴシック" panose="020B0609070205080204" pitchFamily="49" charset="-128"/>
            </a:endParaRPr>
          </a:p>
          <a:p>
            <a:pPr marL="0" indent="0">
              <a:lnSpc>
                <a:spcPct val="100000"/>
              </a:lnSpc>
              <a:spcBef>
                <a:spcPts val="0"/>
              </a:spcBef>
              <a:buNone/>
            </a:pPr>
            <a:endParaRPr lang="en-US" altLang="ja-JP" sz="1500" b="1" dirty="0">
              <a:latin typeface="ＭＳ ゴシック" panose="020B0609070205080204" pitchFamily="49" charset="-128"/>
              <a:ea typeface="ＭＳ ゴシック" panose="020B0609070205080204" pitchFamily="49" charset="-128"/>
            </a:endParaRPr>
          </a:p>
          <a:p>
            <a:pPr marL="0" indent="0">
              <a:lnSpc>
                <a:spcPct val="100000"/>
              </a:lnSpc>
              <a:spcBef>
                <a:spcPts val="0"/>
              </a:spcBef>
              <a:buNone/>
            </a:pPr>
            <a:endParaRPr lang="en-US" altLang="ja-JP" sz="1500" b="1" dirty="0">
              <a:latin typeface="ＭＳ ゴシック" panose="020B0609070205080204" pitchFamily="49" charset="-128"/>
              <a:ea typeface="ＭＳ ゴシック" panose="020B0609070205080204" pitchFamily="49" charset="-128"/>
            </a:endParaRPr>
          </a:p>
          <a:p>
            <a:pPr marL="0" indent="0">
              <a:lnSpc>
                <a:spcPct val="100000"/>
              </a:lnSpc>
              <a:spcBef>
                <a:spcPts val="0"/>
              </a:spcBef>
              <a:buNone/>
            </a:pPr>
            <a:endParaRPr lang="en-US" altLang="ja-JP" sz="1500" b="1" dirty="0">
              <a:latin typeface="ＭＳ ゴシック" panose="020B0609070205080204" pitchFamily="49" charset="-128"/>
              <a:ea typeface="ＭＳ ゴシック" panose="020B0609070205080204" pitchFamily="49" charset="-128"/>
            </a:endParaRPr>
          </a:p>
          <a:p>
            <a:pPr marL="0" indent="0">
              <a:lnSpc>
                <a:spcPct val="100000"/>
              </a:lnSpc>
              <a:spcBef>
                <a:spcPts val="0"/>
              </a:spcBef>
              <a:buNone/>
            </a:pPr>
            <a:endParaRPr lang="en-US" altLang="ja-JP" sz="1500" b="1" dirty="0">
              <a:latin typeface="ＭＳ ゴシック" panose="020B0609070205080204" pitchFamily="49" charset="-128"/>
              <a:ea typeface="ＭＳ ゴシック" panose="020B0609070205080204" pitchFamily="49" charset="-128"/>
            </a:endParaRPr>
          </a:p>
        </p:txBody>
      </p:sp>
      <p:sp>
        <p:nvSpPr>
          <p:cNvPr id="2" name="正方形/長方形 1"/>
          <p:cNvSpPr/>
          <p:nvPr/>
        </p:nvSpPr>
        <p:spPr>
          <a:xfrm>
            <a:off x="125494" y="5364615"/>
            <a:ext cx="6569895" cy="1514194"/>
          </a:xfrm>
          <a:prstGeom prst="rect">
            <a:avLst/>
          </a:prstGeom>
          <a:noFill/>
          <a:ln w="222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r>
              <a:rPr lang="ja-JP" altLang="en-US" sz="1500" b="1" dirty="0">
                <a:solidFill>
                  <a:schemeClr val="tx1"/>
                </a:solidFill>
                <a:latin typeface="ＭＳ ゴシック" panose="020B0609070205080204" pitchFamily="49" charset="-128"/>
                <a:ea typeface="ＭＳ ゴシック" panose="020B0609070205080204" pitchFamily="49" charset="-128"/>
              </a:rPr>
              <a:t>　選定療養とは、患者さんご自身が選択して受ける追加的な医療サービスで、その分の費用は全額自己負担となります。令和</a:t>
            </a:r>
            <a:r>
              <a:rPr lang="en-US" altLang="ja-JP" sz="1500" b="1" dirty="0">
                <a:solidFill>
                  <a:schemeClr val="tx1"/>
                </a:solidFill>
                <a:latin typeface="Arial" panose="020B0604020202020204" pitchFamily="34" charset="0"/>
                <a:ea typeface="ＭＳ ゴシック" panose="020B0609070205080204" pitchFamily="49" charset="-128"/>
                <a:cs typeface="Arial" panose="020B0604020202020204" pitchFamily="34" charset="0"/>
              </a:rPr>
              <a:t>2</a:t>
            </a:r>
            <a:r>
              <a:rPr lang="ja-JP" altLang="en-US" sz="1500" b="1" dirty="0">
                <a:solidFill>
                  <a:schemeClr val="tx1"/>
                </a:solidFill>
                <a:latin typeface="ＭＳ ゴシック" panose="020B0609070205080204" pitchFamily="49" charset="-128"/>
                <a:ea typeface="ＭＳ ゴシック" panose="020B0609070205080204" pitchFamily="49" charset="-128"/>
              </a:rPr>
              <a:t>年</a:t>
            </a:r>
            <a:r>
              <a:rPr lang="en-US" altLang="ja-JP" sz="1500" b="1" dirty="0">
                <a:solidFill>
                  <a:schemeClr val="tx1"/>
                </a:solidFill>
                <a:latin typeface="Arial" panose="020B0604020202020204" pitchFamily="34" charset="0"/>
                <a:ea typeface="ＭＳ ゴシック" panose="020B0609070205080204" pitchFamily="49" charset="-128"/>
                <a:cs typeface="Arial" panose="020B0604020202020204" pitchFamily="34" charset="0"/>
              </a:rPr>
              <a:t>4</a:t>
            </a:r>
            <a:r>
              <a:rPr lang="ja-JP" altLang="en-US" sz="1500" b="1" dirty="0">
                <a:solidFill>
                  <a:schemeClr val="tx1"/>
                </a:solidFill>
                <a:latin typeface="ＭＳ ゴシック" panose="020B0609070205080204" pitchFamily="49" charset="-128"/>
                <a:ea typeface="ＭＳ ゴシック" panose="020B0609070205080204" pitchFamily="49" charset="-128"/>
              </a:rPr>
              <a:t>月より、術後の眼鏡装用率の軽減を目的とした多焦点眼内レンズを使用する白内障手術は、厚生労働省が定める選定療養の対象となりました。</a:t>
            </a:r>
            <a:endParaRPr lang="en-US" altLang="ja-JP" sz="1500" b="1" dirty="0">
              <a:solidFill>
                <a:schemeClr val="tx1"/>
              </a:solidFill>
              <a:latin typeface="ＭＳ ゴシック" panose="020B0609070205080204" pitchFamily="49" charset="-128"/>
              <a:ea typeface="ＭＳ ゴシック" panose="020B0609070205080204" pitchFamily="49" charset="-128"/>
            </a:endParaRPr>
          </a:p>
          <a:p>
            <a:r>
              <a:rPr lang="ja-JP" altLang="en-US" sz="1500" b="1" dirty="0">
                <a:solidFill>
                  <a:schemeClr val="tx1"/>
                </a:solidFill>
                <a:latin typeface="ＭＳ ゴシック" panose="020B0609070205080204" pitchFamily="49" charset="-128"/>
                <a:ea typeface="ＭＳ ゴシック" panose="020B0609070205080204" pitchFamily="49" charset="-128"/>
              </a:rPr>
              <a:t>　当院は多焦点眼内レンズの白内障手術を行う医療機関として届出をしています。多焦点眼内レンズの対象となる患者様には診察時に詳細をご説明致します。</a:t>
            </a:r>
            <a:endParaRPr lang="en-US" altLang="ja-JP" sz="1500" b="1" dirty="0">
              <a:solidFill>
                <a:schemeClr val="tx1"/>
              </a:solidFill>
              <a:latin typeface="ＭＳ ゴシック" panose="020B0609070205080204" pitchFamily="49" charset="-128"/>
              <a:ea typeface="ＭＳ ゴシック" panose="020B0609070205080204" pitchFamily="49" charset="-128"/>
            </a:endParaRPr>
          </a:p>
        </p:txBody>
      </p:sp>
      <p:sp>
        <p:nvSpPr>
          <p:cNvPr id="8" name="テキスト ボックス 7"/>
          <p:cNvSpPr txBox="1"/>
          <p:nvPr/>
        </p:nvSpPr>
        <p:spPr>
          <a:xfrm flipH="1">
            <a:off x="104485" y="972834"/>
            <a:ext cx="6590903" cy="640515"/>
          </a:xfrm>
          <a:prstGeom prst="rect">
            <a:avLst/>
          </a:prstGeom>
          <a:solidFill>
            <a:schemeClr val="accent6"/>
          </a:solidFill>
          <a:ln>
            <a:noFill/>
          </a:ln>
          <a:effectLst/>
          <a:scene3d>
            <a:camera prst="orthographicFront">
              <a:rot lat="0" lon="0" rev="0"/>
            </a:camera>
            <a:lightRig rig="glow" dir="t">
              <a:rot lat="0" lon="0" rev="14100000"/>
            </a:lightRig>
          </a:scene3d>
          <a:sp3d prstMaterial="softEdge">
            <a:bevelT w="127000" prst="artDeco"/>
          </a:sp3d>
        </p:spPr>
        <p:style>
          <a:lnRef idx="0">
            <a:schemeClr val="accent5"/>
          </a:lnRef>
          <a:fillRef idx="3">
            <a:schemeClr val="accent5"/>
          </a:fillRef>
          <a:effectRef idx="3">
            <a:schemeClr val="accent5"/>
          </a:effectRef>
          <a:fontRef idx="minor">
            <a:schemeClr val="lt1"/>
          </a:fontRef>
        </p:style>
        <p:txBody>
          <a:bodyPr wrap="square" tIns="180000" bIns="180000" rtlCol="0">
            <a:spAutoFit/>
          </a:bodyPr>
          <a:lstStyle/>
          <a:p>
            <a:pPr algn="ctr"/>
            <a:r>
              <a:rPr kumimoji="1" lang="ja-JP" altLang="en-US" b="1" dirty="0">
                <a:solidFill>
                  <a:schemeClr val="bg1"/>
                </a:solidFill>
                <a:effectLst>
                  <a:glow rad="76200">
                    <a:schemeClr val="tx1"/>
                  </a:glow>
                </a:effectLst>
                <a:latin typeface="ＭＳ ゴシック" panose="020B0609070205080204" pitchFamily="49" charset="-128"/>
                <a:ea typeface="ＭＳ ゴシック" panose="020B0609070205080204" pitchFamily="49" charset="-128"/>
              </a:rPr>
              <a:t>多焦点眼内レンズを使用する白内障手術の選定療養について</a:t>
            </a:r>
          </a:p>
        </p:txBody>
      </p:sp>
      <p:graphicFrame>
        <p:nvGraphicFramePr>
          <p:cNvPr id="9" name="表 8"/>
          <p:cNvGraphicFramePr>
            <a:graphicFrameLocks noGrp="1"/>
          </p:cNvGraphicFramePr>
          <p:nvPr>
            <p:extLst>
              <p:ext uri="{D42A27DB-BD31-4B8C-83A1-F6EECF244321}">
                <p14:modId xmlns:p14="http://schemas.microsoft.com/office/powerpoint/2010/main" val="2454681981"/>
              </p:ext>
            </p:extLst>
          </p:nvPr>
        </p:nvGraphicFramePr>
        <p:xfrm>
          <a:off x="283276" y="2567183"/>
          <a:ext cx="6254330" cy="2682256"/>
        </p:xfrm>
        <a:graphic>
          <a:graphicData uri="http://schemas.openxmlformats.org/drawingml/2006/table">
            <a:tbl>
              <a:tblPr firstRow="1" bandRow="1">
                <a:tableStyleId>{5C22544A-7EE6-4342-B048-85BDC9FD1C3A}</a:tableStyleId>
              </a:tblPr>
              <a:tblGrid>
                <a:gridCol w="4065905">
                  <a:extLst>
                    <a:ext uri="{9D8B030D-6E8A-4147-A177-3AD203B41FA5}">
                      <a16:colId xmlns:a16="http://schemas.microsoft.com/office/drawing/2014/main" val="1810459990"/>
                    </a:ext>
                  </a:extLst>
                </a:gridCol>
                <a:gridCol w="2188425">
                  <a:extLst>
                    <a:ext uri="{9D8B030D-6E8A-4147-A177-3AD203B41FA5}">
                      <a16:colId xmlns:a16="http://schemas.microsoft.com/office/drawing/2014/main" val="2244439650"/>
                    </a:ext>
                  </a:extLst>
                </a:gridCol>
              </a:tblGrid>
              <a:tr h="295455">
                <a:tc>
                  <a:txBody>
                    <a:bodyPr/>
                    <a:lstStyle/>
                    <a:p>
                      <a:pPr algn="ctr"/>
                      <a:r>
                        <a:rPr kumimoji="1" lang="ja-JP" altLang="en-US" sz="1600" dirty="0">
                          <a:solidFill>
                            <a:schemeClr val="accent5">
                              <a:lumMod val="75000"/>
                            </a:schemeClr>
                          </a:solidFill>
                          <a:latin typeface="ＭＳ Ｐゴシック" panose="020B0600070205080204" pitchFamily="50" charset="-128"/>
                          <a:ea typeface="ＭＳ Ｐゴシック" panose="020B0600070205080204" pitchFamily="50" charset="-128"/>
                        </a:rPr>
                        <a:t>多焦点眼内レンズの種類</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kumimoji="1" lang="ja-JP" altLang="en-US" sz="1600" dirty="0">
                          <a:solidFill>
                            <a:schemeClr val="accent5">
                              <a:lumMod val="75000"/>
                            </a:schemeClr>
                          </a:solidFill>
                          <a:latin typeface="ＭＳ Ｐゴシック" panose="020B0600070205080204" pitchFamily="50" charset="-128"/>
                          <a:ea typeface="ＭＳ Ｐゴシック" panose="020B0600070205080204" pitchFamily="50" charset="-128"/>
                        </a:rPr>
                        <a:t>金額</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93485264"/>
                  </a:ext>
                </a:extLst>
              </a:tr>
              <a:tr h="322314">
                <a:tc>
                  <a:txBody>
                    <a:bodyPr/>
                    <a:lstStyle/>
                    <a:p>
                      <a:r>
                        <a:rPr kumimoji="1" lang="ja-JP" altLang="en-US" sz="1400" dirty="0">
                          <a:solidFill>
                            <a:schemeClr val="tx1"/>
                          </a:solidFill>
                          <a:latin typeface="ＭＳ Ｐゴシック" panose="020B0600070205080204" pitchFamily="50" charset="-128"/>
                          <a:ea typeface="ＭＳ Ｐゴシック" panose="020B0600070205080204" pitchFamily="50" charset="-128"/>
                        </a:rPr>
                        <a:t>アルコンパンオプティクスプロ（</a:t>
                      </a:r>
                      <a:r>
                        <a:rPr kumimoji="1" lang="en-US" altLang="ja-JP" sz="1400" dirty="0">
                          <a:solidFill>
                            <a:schemeClr val="tx1"/>
                          </a:solidFill>
                          <a:latin typeface="ＭＳ Ｐゴシック" panose="020B0600070205080204" pitchFamily="50" charset="-128"/>
                          <a:ea typeface="ＭＳ Ｐゴシック" panose="020B0600070205080204" pitchFamily="50" charset="-128"/>
                        </a:rPr>
                        <a:t>3</a:t>
                      </a:r>
                      <a:r>
                        <a:rPr kumimoji="1" lang="ja-JP" altLang="en-US" sz="1400" dirty="0">
                          <a:solidFill>
                            <a:schemeClr val="tx1"/>
                          </a:solidFill>
                          <a:latin typeface="ＭＳ Ｐゴシック" panose="020B0600070205080204" pitchFamily="50" charset="-128"/>
                          <a:ea typeface="ＭＳ Ｐゴシック" panose="020B0600070205080204" pitchFamily="50" charset="-128"/>
                        </a:rPr>
                        <a:t>焦点型）</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600" dirty="0">
                          <a:solidFill>
                            <a:schemeClr val="tx1"/>
                          </a:solidFill>
                          <a:latin typeface="ＭＳ Ｐゴシック" panose="020B0600070205080204" pitchFamily="50" charset="-128"/>
                          <a:ea typeface="ＭＳ Ｐゴシック" panose="020B0600070205080204" pitchFamily="50" charset="-128"/>
                        </a:rPr>
                        <a:t>            </a:t>
                      </a:r>
                      <a:r>
                        <a:rPr kumimoji="1" lang="ja-JP" altLang="en-US" sz="1600" dirty="0">
                          <a:solidFill>
                            <a:schemeClr val="tx1"/>
                          </a:solidFill>
                          <a:latin typeface="ＭＳ Ｐゴシック" panose="020B0600070205080204" pitchFamily="50" charset="-128"/>
                          <a:ea typeface="ＭＳ Ｐゴシック" panose="020B0600070205080204" pitchFamily="50" charset="-128"/>
                        </a:rPr>
                        <a:t>　</a:t>
                      </a:r>
                      <a:r>
                        <a:rPr kumimoji="1" lang="en-US" altLang="ja-JP" sz="1600" dirty="0">
                          <a:solidFill>
                            <a:schemeClr val="tx1"/>
                          </a:solidFill>
                          <a:latin typeface="ＭＳ Ｐゴシック" panose="020B0600070205080204" pitchFamily="50" charset="-128"/>
                          <a:ea typeface="ＭＳ Ｐゴシック" panose="020B0600070205080204" pitchFamily="50" charset="-128"/>
                        </a:rPr>
                        <a:t>300,000</a:t>
                      </a:r>
                      <a:r>
                        <a:rPr kumimoji="1" lang="ja-JP" altLang="en-US" sz="1600" dirty="0">
                          <a:solidFill>
                            <a:schemeClr val="tx1"/>
                          </a:solidFill>
                          <a:latin typeface="ＭＳ Ｐゴシック" panose="020B0600070205080204" pitchFamily="50" charset="-128"/>
                          <a:ea typeface="ＭＳ Ｐゴシック" panose="020B0600070205080204" pitchFamily="50" charset="-128"/>
                        </a:rPr>
                        <a:t>円</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66307051"/>
                  </a:ext>
                </a:extLst>
              </a:tr>
              <a:tr h="268596">
                <a:tc>
                  <a:txBody>
                    <a:bodyPr/>
                    <a:lstStyle/>
                    <a:p>
                      <a:r>
                        <a:rPr kumimoji="1" lang="ja-JP" altLang="en-US" sz="1400" dirty="0">
                          <a:solidFill>
                            <a:schemeClr val="tx1"/>
                          </a:solidFill>
                          <a:latin typeface="ＭＳ Ｐゴシック" panose="020B0600070205080204" pitchFamily="50" charset="-128"/>
                          <a:ea typeface="ＭＳ Ｐゴシック" panose="020B0600070205080204" pitchFamily="50" charset="-128"/>
                        </a:rPr>
                        <a:t>アルコンパンオプティクスプロトーリック</a:t>
                      </a:r>
                      <a:r>
                        <a:rPr kumimoji="1" lang="en-US" altLang="ja-JP" sz="1400" dirty="0">
                          <a:solidFill>
                            <a:schemeClr val="tx1"/>
                          </a:solidFill>
                          <a:latin typeface="ＭＳ Ｐゴシック" panose="020B0600070205080204" pitchFamily="50" charset="-128"/>
                          <a:ea typeface="ＭＳ Ｐゴシック" panose="020B0600070205080204" pitchFamily="50" charset="-128"/>
                        </a:rPr>
                        <a:t> </a:t>
                      </a:r>
                      <a:r>
                        <a:rPr kumimoji="1" lang="ja-JP" altLang="en-US" sz="1400" dirty="0">
                          <a:solidFill>
                            <a:schemeClr val="tx1"/>
                          </a:solidFill>
                          <a:latin typeface="ＭＳ Ｐゴシック" panose="020B0600070205080204" pitchFamily="50" charset="-128"/>
                          <a:ea typeface="ＭＳ Ｐゴシック" panose="020B0600070205080204" pitchFamily="50" charset="-128"/>
                        </a:rPr>
                        <a:t>（乱視用）</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ＭＳ Ｐゴシック" panose="020B0600070205080204" pitchFamily="50" charset="-128"/>
                          <a:ea typeface="ＭＳ Ｐゴシック" panose="020B0600070205080204" pitchFamily="50" charset="-128"/>
                        </a:rPr>
                        <a:t>　　　　　　 </a:t>
                      </a:r>
                      <a:r>
                        <a:rPr kumimoji="1" lang="en-US" altLang="ja-JP" sz="1600" dirty="0">
                          <a:solidFill>
                            <a:schemeClr val="tx1"/>
                          </a:solidFill>
                          <a:latin typeface="ＭＳ Ｐゴシック" panose="020B0600070205080204" pitchFamily="50" charset="-128"/>
                          <a:ea typeface="ＭＳ Ｐゴシック" panose="020B0600070205080204" pitchFamily="50" charset="-128"/>
                        </a:rPr>
                        <a:t>346,000</a:t>
                      </a:r>
                      <a:r>
                        <a:rPr kumimoji="1" lang="ja-JP" altLang="en-US" sz="1600" dirty="0">
                          <a:solidFill>
                            <a:schemeClr val="tx1"/>
                          </a:solidFill>
                          <a:latin typeface="ＭＳ Ｐゴシック" panose="020B0600070205080204" pitchFamily="50" charset="-128"/>
                          <a:ea typeface="ＭＳ Ｐゴシック" panose="020B0600070205080204" pitchFamily="50" charset="-128"/>
                        </a:rPr>
                        <a:t>円</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62064991"/>
                  </a:ext>
                </a:extLst>
              </a:tr>
              <a:tr h="26859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latin typeface="ＭＳ Ｐゴシック" panose="020B0600070205080204" pitchFamily="50" charset="-128"/>
                          <a:ea typeface="ＭＳ Ｐゴシック" panose="020B0600070205080204" pitchFamily="50" charset="-128"/>
                        </a:rPr>
                        <a:t>アルコンビビティ           （焦点深度拡張型）</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ＭＳ Ｐゴシック" panose="020B0600070205080204" pitchFamily="50" charset="-128"/>
                          <a:ea typeface="ＭＳ Ｐゴシック" panose="020B0600070205080204" pitchFamily="50" charset="-128"/>
                        </a:rPr>
                        <a:t>　　          </a:t>
                      </a:r>
                      <a:r>
                        <a:rPr kumimoji="1" lang="en-US" altLang="ja-JP" sz="1600" dirty="0">
                          <a:solidFill>
                            <a:schemeClr val="tx1"/>
                          </a:solidFill>
                          <a:latin typeface="ＭＳ Ｐゴシック" panose="020B0600070205080204" pitchFamily="50" charset="-128"/>
                          <a:ea typeface="ＭＳ Ｐゴシック" panose="020B0600070205080204" pitchFamily="50" charset="-128"/>
                        </a:rPr>
                        <a:t>280,000</a:t>
                      </a:r>
                      <a:r>
                        <a:rPr kumimoji="1" lang="ja-JP" altLang="en-US" sz="1600" dirty="0">
                          <a:solidFill>
                            <a:schemeClr val="tx1"/>
                          </a:solidFill>
                          <a:latin typeface="ＭＳ Ｐゴシック" panose="020B0600070205080204" pitchFamily="50" charset="-128"/>
                          <a:ea typeface="ＭＳ Ｐゴシック" panose="020B0600070205080204" pitchFamily="50" charset="-128"/>
                        </a:rPr>
                        <a:t>円</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33299605"/>
                  </a:ext>
                </a:extLst>
              </a:tr>
              <a:tr h="26859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tx1"/>
                          </a:solidFill>
                          <a:latin typeface="ＭＳ Ｐゴシック" panose="020B0600070205080204" pitchFamily="50" charset="-128"/>
                          <a:ea typeface="ＭＳ Ｐゴシック" panose="020B0600070205080204" pitchFamily="50" charset="-128"/>
                        </a:rPr>
                        <a:t>J&amp;J</a:t>
                      </a:r>
                      <a:r>
                        <a:rPr kumimoji="1" lang="ja-JP" altLang="en-US" sz="1400" dirty="0">
                          <a:solidFill>
                            <a:schemeClr val="tx1"/>
                          </a:solidFill>
                          <a:latin typeface="ＭＳ Ｐゴシック" panose="020B0600070205080204" pitchFamily="50" charset="-128"/>
                          <a:ea typeface="ＭＳ Ｐゴシック" panose="020B0600070205080204" pitchFamily="50" charset="-128"/>
                        </a:rPr>
                        <a:t>オデッセイ              </a:t>
                      </a:r>
                      <a:r>
                        <a:rPr kumimoji="1" lang="en-US" altLang="ja-JP" sz="1400" dirty="0">
                          <a:solidFill>
                            <a:schemeClr val="tx1"/>
                          </a:solidFill>
                          <a:latin typeface="ＭＳ Ｐゴシック" panose="020B0600070205080204" pitchFamily="50" charset="-128"/>
                          <a:ea typeface="ＭＳ Ｐゴシック" panose="020B0600070205080204" pitchFamily="50" charset="-128"/>
                        </a:rPr>
                        <a:t>(</a:t>
                      </a:r>
                      <a:r>
                        <a:rPr kumimoji="1" lang="ja-JP" altLang="en-US" sz="1400" dirty="0">
                          <a:solidFill>
                            <a:schemeClr val="tx1"/>
                          </a:solidFill>
                          <a:latin typeface="ＭＳ Ｐゴシック" panose="020B0600070205080204" pitchFamily="50" charset="-128"/>
                          <a:ea typeface="ＭＳ Ｐゴシック" panose="020B0600070205080204" pitchFamily="50" charset="-128"/>
                        </a:rPr>
                        <a:t>連続焦点型</a:t>
                      </a:r>
                      <a:r>
                        <a:rPr kumimoji="1" lang="en-US" altLang="ja-JP" sz="1400" dirty="0">
                          <a:solidFill>
                            <a:schemeClr val="tx1"/>
                          </a:solidFill>
                          <a:latin typeface="ＭＳ Ｐゴシック" panose="020B0600070205080204" pitchFamily="50" charset="-128"/>
                          <a:ea typeface="ＭＳ Ｐゴシック" panose="020B0600070205080204" pitchFamily="50" charset="-128"/>
                        </a:rPr>
                        <a:t>)</a:t>
                      </a:r>
                      <a:endParaRPr kumimoji="1" lang="ja-JP" altLang="en-US" sz="1400" dirty="0">
                        <a:solidFill>
                          <a:schemeClr val="tx1"/>
                        </a:solidFill>
                        <a:latin typeface="ＭＳ Ｐゴシック" panose="020B0600070205080204" pitchFamily="50" charset="-128"/>
                        <a:ea typeface="ＭＳ Ｐゴシック" panose="020B0600070205080204" pitchFamily="50" charset="-128"/>
                      </a:endParaRP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ＭＳ Ｐゴシック" panose="020B0600070205080204" pitchFamily="50" charset="-128"/>
                          <a:ea typeface="ＭＳ Ｐゴシック" panose="020B0600070205080204" pitchFamily="50" charset="-128"/>
                        </a:rPr>
                        <a:t>　　           </a:t>
                      </a:r>
                      <a:r>
                        <a:rPr kumimoji="1" lang="en-US" altLang="ja-JP" sz="1600" dirty="0">
                          <a:solidFill>
                            <a:schemeClr val="tx1"/>
                          </a:solidFill>
                          <a:latin typeface="ＭＳ Ｐゴシック" panose="020B0600070205080204" pitchFamily="50" charset="-128"/>
                          <a:ea typeface="ＭＳ Ｐゴシック" panose="020B0600070205080204" pitchFamily="50" charset="-128"/>
                        </a:rPr>
                        <a:t>280,000</a:t>
                      </a:r>
                      <a:r>
                        <a:rPr kumimoji="1" lang="ja-JP" altLang="en-US" sz="1600" dirty="0">
                          <a:solidFill>
                            <a:schemeClr val="tx1"/>
                          </a:solidFill>
                          <a:latin typeface="ＭＳ Ｐゴシック" panose="020B0600070205080204" pitchFamily="50" charset="-128"/>
                          <a:ea typeface="ＭＳ Ｐゴシック" panose="020B0600070205080204" pitchFamily="50" charset="-128"/>
                        </a:rPr>
                        <a:t>円</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45102790"/>
                  </a:ext>
                </a:extLst>
              </a:tr>
              <a:tr h="26859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tx1"/>
                          </a:solidFill>
                          <a:latin typeface="ＭＳ Ｐゴシック" panose="020B0600070205080204" pitchFamily="50" charset="-128"/>
                          <a:ea typeface="ＭＳ Ｐゴシック" panose="020B0600070205080204" pitchFamily="50" charset="-128"/>
                        </a:rPr>
                        <a:t>J&amp;J</a:t>
                      </a:r>
                      <a:r>
                        <a:rPr kumimoji="1" lang="ja-JP" altLang="en-US" sz="1400" dirty="0">
                          <a:solidFill>
                            <a:schemeClr val="tx1"/>
                          </a:solidFill>
                          <a:latin typeface="ＭＳ Ｐゴシック" panose="020B0600070205080204" pitchFamily="50" charset="-128"/>
                          <a:ea typeface="ＭＳ Ｐゴシック" panose="020B0600070205080204" pitchFamily="50" charset="-128"/>
                        </a:rPr>
                        <a:t>オデッセイトーリック（乱視用）</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ＭＳ Ｐゴシック" panose="020B0600070205080204" pitchFamily="50" charset="-128"/>
                          <a:ea typeface="ＭＳ Ｐゴシック" panose="020B0600070205080204" pitchFamily="50" charset="-128"/>
                        </a:rPr>
                        <a:t>　             </a:t>
                      </a:r>
                      <a:r>
                        <a:rPr kumimoji="1" lang="en-US" altLang="ja-JP" sz="1600" dirty="0">
                          <a:solidFill>
                            <a:schemeClr val="tx1"/>
                          </a:solidFill>
                          <a:latin typeface="ＭＳ Ｐゴシック" panose="020B0600070205080204" pitchFamily="50" charset="-128"/>
                          <a:ea typeface="ＭＳ Ｐゴシック" panose="020B0600070205080204" pitchFamily="50" charset="-128"/>
                        </a:rPr>
                        <a:t>326,000</a:t>
                      </a:r>
                      <a:r>
                        <a:rPr kumimoji="1" lang="ja-JP" altLang="en-US" sz="1600" dirty="0">
                          <a:solidFill>
                            <a:schemeClr val="tx1"/>
                          </a:solidFill>
                          <a:latin typeface="ＭＳ Ｐゴシック" panose="020B0600070205080204" pitchFamily="50" charset="-128"/>
                          <a:ea typeface="ＭＳ Ｐゴシック" panose="020B0600070205080204" pitchFamily="50" charset="-128"/>
                        </a:rPr>
                        <a:t>円</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79629040"/>
                  </a:ext>
                </a:extLst>
              </a:tr>
              <a:tr h="26859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en-US" altLang="ja-JP" sz="1400" dirty="0">
                          <a:solidFill>
                            <a:schemeClr val="tx1"/>
                          </a:solidFill>
                          <a:latin typeface="ＭＳ Ｐゴシック" panose="020B0600070205080204" pitchFamily="50" charset="-128"/>
                          <a:ea typeface="ＭＳ Ｐゴシック" panose="020B0600070205080204" pitchFamily="50" charset="-128"/>
                        </a:rPr>
                        <a:t>J&amp;J</a:t>
                      </a:r>
                      <a:r>
                        <a:rPr kumimoji="1" lang="ja-JP" altLang="en-US" sz="1400" dirty="0">
                          <a:solidFill>
                            <a:schemeClr val="tx1"/>
                          </a:solidFill>
                          <a:latin typeface="ＭＳ Ｐゴシック" panose="020B0600070205080204" pitchFamily="50" charset="-128"/>
                          <a:ea typeface="ＭＳ Ｐゴシック" panose="020B0600070205080204" pitchFamily="50" charset="-128"/>
                        </a:rPr>
                        <a:t>ピュアシー             </a:t>
                      </a:r>
                      <a:r>
                        <a:rPr kumimoji="1" lang="en-US" altLang="ja-JP" sz="1400" dirty="0">
                          <a:solidFill>
                            <a:schemeClr val="tx1"/>
                          </a:solidFill>
                          <a:latin typeface="ＭＳ Ｐゴシック" panose="020B0600070205080204" pitchFamily="50" charset="-128"/>
                          <a:ea typeface="ＭＳ Ｐゴシック" panose="020B0600070205080204" pitchFamily="50" charset="-128"/>
                        </a:rPr>
                        <a:t>(</a:t>
                      </a:r>
                      <a:r>
                        <a:rPr kumimoji="1" lang="ja-JP" altLang="en-US" sz="1400" dirty="0">
                          <a:solidFill>
                            <a:schemeClr val="tx1"/>
                          </a:solidFill>
                          <a:latin typeface="ＭＳ Ｐゴシック" panose="020B0600070205080204" pitchFamily="50" charset="-128"/>
                          <a:ea typeface="ＭＳ Ｐゴシック" panose="020B0600070205080204" pitchFamily="50" charset="-128"/>
                        </a:rPr>
                        <a:t>焦点深度拡張型</a:t>
                      </a:r>
                      <a:r>
                        <a:rPr kumimoji="1" lang="en-US" altLang="ja-JP" sz="1400" dirty="0">
                          <a:solidFill>
                            <a:schemeClr val="tx1"/>
                          </a:solidFill>
                          <a:latin typeface="ＭＳ Ｐゴシック" panose="020B0600070205080204" pitchFamily="50" charset="-128"/>
                          <a:ea typeface="ＭＳ Ｐゴシック" panose="020B0600070205080204" pitchFamily="50" charset="-128"/>
                        </a:rPr>
                        <a:t>)</a:t>
                      </a:r>
                      <a:endParaRPr kumimoji="1" lang="ja-JP" altLang="en-US" sz="1400" dirty="0">
                        <a:solidFill>
                          <a:schemeClr val="tx1"/>
                        </a:solidFill>
                        <a:latin typeface="ＭＳ Ｐゴシック" panose="020B0600070205080204" pitchFamily="50" charset="-128"/>
                        <a:ea typeface="ＭＳ Ｐゴシック" panose="020B0600070205080204" pitchFamily="50" charset="-128"/>
                      </a:endParaRP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600" dirty="0">
                          <a:solidFill>
                            <a:schemeClr val="tx1"/>
                          </a:solidFill>
                          <a:latin typeface="ＭＳ Ｐゴシック" panose="020B0600070205080204" pitchFamily="50" charset="-128"/>
                          <a:ea typeface="ＭＳ Ｐゴシック" panose="020B0600070205080204" pitchFamily="50" charset="-128"/>
                        </a:rPr>
                        <a:t>　　           </a:t>
                      </a:r>
                      <a:r>
                        <a:rPr kumimoji="1" lang="en-US" altLang="ja-JP" sz="1600" dirty="0">
                          <a:solidFill>
                            <a:schemeClr val="tx1"/>
                          </a:solidFill>
                          <a:latin typeface="ＭＳ Ｐゴシック" panose="020B0600070205080204" pitchFamily="50" charset="-128"/>
                          <a:ea typeface="ＭＳ Ｐゴシック" panose="020B0600070205080204" pitchFamily="50" charset="-128"/>
                        </a:rPr>
                        <a:t>280,000</a:t>
                      </a:r>
                      <a:r>
                        <a:rPr kumimoji="1" lang="ja-JP" altLang="en-US" sz="1600" dirty="0">
                          <a:solidFill>
                            <a:schemeClr val="tx1"/>
                          </a:solidFill>
                          <a:latin typeface="ＭＳ Ｐゴシック" panose="020B0600070205080204" pitchFamily="50" charset="-128"/>
                          <a:ea typeface="ＭＳ Ｐゴシック" panose="020B0600070205080204" pitchFamily="50" charset="-128"/>
                        </a:rPr>
                        <a:t>円</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0125553"/>
                  </a:ext>
                </a:extLst>
              </a:tr>
              <a:tr h="268596">
                <a:tc>
                  <a:txBody>
                    <a:bodyPr/>
                    <a:lstStyle/>
                    <a:p>
                      <a:r>
                        <a:rPr kumimoji="1" lang="en-US" altLang="ja-JP" sz="1400" dirty="0">
                          <a:solidFill>
                            <a:schemeClr val="tx1"/>
                          </a:solidFill>
                          <a:latin typeface="ＭＳ Ｐゴシック" panose="020B0600070205080204" pitchFamily="50" charset="-128"/>
                          <a:ea typeface="ＭＳ Ｐゴシック" panose="020B0600070205080204" pitchFamily="50" charset="-128"/>
                        </a:rPr>
                        <a:t>J&amp;J</a:t>
                      </a:r>
                      <a:r>
                        <a:rPr kumimoji="1" lang="ja-JP" altLang="en-US" sz="1400" dirty="0">
                          <a:solidFill>
                            <a:schemeClr val="tx1"/>
                          </a:solidFill>
                          <a:latin typeface="ＭＳ Ｐゴシック" panose="020B0600070205080204" pitchFamily="50" charset="-128"/>
                          <a:ea typeface="ＭＳ Ｐゴシック" panose="020B0600070205080204" pitchFamily="50" charset="-128"/>
                        </a:rPr>
                        <a:t>ピュアシートーリック（乱視用）</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600" dirty="0">
                          <a:solidFill>
                            <a:schemeClr val="tx1"/>
                          </a:solidFill>
                          <a:latin typeface="ＭＳ Ｐゴシック" panose="020B0600070205080204" pitchFamily="50" charset="-128"/>
                          <a:ea typeface="ＭＳ Ｐゴシック" panose="020B0600070205080204" pitchFamily="50" charset="-128"/>
                        </a:rPr>
                        <a:t>               326,000</a:t>
                      </a:r>
                      <a:r>
                        <a:rPr kumimoji="1" lang="ja-JP" altLang="en-US" sz="1600" dirty="0">
                          <a:solidFill>
                            <a:schemeClr val="tx1"/>
                          </a:solidFill>
                          <a:latin typeface="ＭＳ Ｐゴシック" panose="020B0600070205080204" pitchFamily="50" charset="-128"/>
                          <a:ea typeface="ＭＳ Ｐゴシック" panose="020B0600070205080204" pitchFamily="50" charset="-128"/>
                        </a:rPr>
                        <a:t>円</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55956698"/>
                  </a:ext>
                </a:extLst>
              </a:tr>
            </a:tbl>
          </a:graphicData>
        </a:graphic>
      </p:graphicFrame>
      <p:grpSp>
        <p:nvGrpSpPr>
          <p:cNvPr id="20" name="グループ化 19"/>
          <p:cNvGrpSpPr/>
          <p:nvPr/>
        </p:nvGrpSpPr>
        <p:grpSpPr>
          <a:xfrm>
            <a:off x="125493" y="6993985"/>
            <a:ext cx="6628019" cy="1759318"/>
            <a:chOff x="115647" y="7019392"/>
            <a:chExt cx="6616857" cy="1938534"/>
          </a:xfrm>
          <a:solidFill>
            <a:schemeClr val="accent6">
              <a:lumMod val="40000"/>
              <a:lumOff val="60000"/>
            </a:schemeClr>
          </a:solidFill>
        </p:grpSpPr>
        <p:sp>
          <p:nvSpPr>
            <p:cNvPr id="10" name="正方形/長方形 9"/>
            <p:cNvSpPr/>
            <p:nvPr/>
          </p:nvSpPr>
          <p:spPr>
            <a:xfrm>
              <a:off x="115647" y="7019392"/>
              <a:ext cx="6616857" cy="193853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ＭＳ ゴシック" panose="020B0609070205080204" pitchFamily="49" charset="-128"/>
                <a:ea typeface="ＭＳ ゴシック" panose="020B0609070205080204" pitchFamily="49" charset="-128"/>
              </a:endParaRPr>
            </a:p>
          </p:txBody>
        </p:sp>
        <p:graphicFrame>
          <p:nvGraphicFramePr>
            <p:cNvPr id="11" name="コンテンツ プレースホルダー 3"/>
            <p:cNvGraphicFramePr>
              <a:graphicFrameLocks/>
            </p:cNvGraphicFramePr>
            <p:nvPr>
              <p:extLst>
                <p:ext uri="{D42A27DB-BD31-4B8C-83A1-F6EECF244321}">
                  <p14:modId xmlns:p14="http://schemas.microsoft.com/office/powerpoint/2010/main" val="1619283075"/>
                </p:ext>
              </p:extLst>
            </p:nvPr>
          </p:nvGraphicFramePr>
          <p:xfrm>
            <a:off x="1645934" y="7391720"/>
            <a:ext cx="1691000" cy="1385511"/>
          </p:xfrm>
          <a:graphic>
            <a:graphicData uri="http://schemas.openxmlformats.org/drawingml/2006/table">
              <a:tbl>
                <a:tblPr firstRow="1" bandRow="1">
                  <a:tableStyleId>{5C22544A-7EE6-4342-B048-85BDC9FD1C3A}</a:tableStyleId>
                </a:tblPr>
                <a:tblGrid>
                  <a:gridCol w="1693853">
                    <a:extLst>
                      <a:ext uri="{9D8B030D-6E8A-4147-A177-3AD203B41FA5}">
                        <a16:colId xmlns:a16="http://schemas.microsoft.com/office/drawing/2014/main" val="1145328963"/>
                      </a:ext>
                    </a:extLst>
                  </a:gridCol>
                </a:tblGrid>
                <a:tr h="628711">
                  <a:tc>
                    <a:txBody>
                      <a:bodyPr/>
                      <a:lstStyle/>
                      <a:p>
                        <a:pPr algn="ctr"/>
                        <a:r>
                          <a:rPr kumimoji="1" lang="ja-JP" altLang="en-US" sz="1400" dirty="0">
                            <a:solidFill>
                              <a:schemeClr val="accent5">
                                <a:lumMod val="75000"/>
                              </a:schemeClr>
                            </a:solidFill>
                          </a:rPr>
                          <a:t>多焦点眼内レンズに係る費用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323838384"/>
                    </a:ext>
                  </a:extLst>
                </a:tr>
                <a:tr h="628711">
                  <a:tc>
                    <a:txBody>
                      <a:bodyPr/>
                      <a:lstStyle/>
                      <a:p>
                        <a:pPr algn="ctr"/>
                        <a:r>
                          <a:rPr kumimoji="1" lang="ja-JP" altLang="en-US" sz="1400" b="1" dirty="0">
                            <a:solidFill>
                              <a:schemeClr val="tx1"/>
                            </a:solidFill>
                          </a:rPr>
                          <a:t>白内障手術の費用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38242"/>
                    </a:ext>
                  </a:extLst>
                </a:tr>
              </a:tbl>
            </a:graphicData>
          </a:graphic>
        </p:graphicFrame>
        <p:sp>
          <p:nvSpPr>
            <p:cNvPr id="12" name="テキスト ボックス 11"/>
            <p:cNvSpPr txBox="1"/>
            <p:nvPr/>
          </p:nvSpPr>
          <p:spPr>
            <a:xfrm>
              <a:off x="850610" y="7019392"/>
              <a:ext cx="4859488" cy="308012"/>
            </a:xfrm>
            <a:prstGeom prst="rect">
              <a:avLst/>
            </a:prstGeom>
            <a:grpFill/>
          </p:spPr>
          <p:txBody>
            <a:bodyPr wrap="square" rtlCol="0">
              <a:spAutoFit/>
            </a:bodyPr>
            <a:lstStyle/>
            <a:p>
              <a:r>
                <a:rPr kumimoji="1" lang="ja-JP" altLang="en-US" sz="1600" b="1" dirty="0">
                  <a:latin typeface="ＭＳ ゴシック" panose="020B0609070205080204" pitchFamily="49" charset="-128"/>
                  <a:ea typeface="ＭＳ ゴシック" panose="020B0609070205080204" pitchFamily="49" charset="-128"/>
                </a:rPr>
                <a:t>多焦眼内レンズを使用する白内障手術の費用</a:t>
              </a:r>
            </a:p>
          </p:txBody>
        </p:sp>
        <p:sp>
          <p:nvSpPr>
            <p:cNvPr id="13" name="テキスト ボックス 12"/>
            <p:cNvSpPr txBox="1"/>
            <p:nvPr/>
          </p:nvSpPr>
          <p:spPr>
            <a:xfrm>
              <a:off x="3756399" y="7439330"/>
              <a:ext cx="1757375" cy="476019"/>
            </a:xfrm>
            <a:prstGeom prst="rect">
              <a:avLst/>
            </a:prstGeom>
            <a:grpFill/>
          </p:spPr>
          <p:txBody>
            <a:bodyPr wrap="none" rtlCol="0">
              <a:spAutoFit/>
            </a:bodyPr>
            <a:lstStyle/>
            <a:p>
              <a:pPr algn="ctr"/>
              <a:r>
                <a:rPr kumimoji="1" lang="ja-JP" altLang="en-US" sz="1400" b="1" dirty="0">
                  <a:solidFill>
                    <a:schemeClr val="accent5">
                      <a:lumMod val="75000"/>
                    </a:schemeClr>
                  </a:solidFill>
                  <a:latin typeface="ＭＳ ゴシック" panose="020B0609070205080204" pitchFamily="49" charset="-128"/>
                  <a:ea typeface="ＭＳ ゴシック" panose="020B0609070205080204" pitchFamily="49" charset="-128"/>
                </a:rPr>
                <a:t>選定療養</a:t>
              </a:r>
              <a:endParaRPr kumimoji="1" lang="en-US" altLang="ja-JP" sz="1400" b="1" dirty="0">
                <a:solidFill>
                  <a:schemeClr val="accent5">
                    <a:lumMod val="75000"/>
                  </a:schemeClr>
                </a:solidFill>
                <a:latin typeface="ＭＳ ゴシック" panose="020B0609070205080204" pitchFamily="49" charset="-128"/>
                <a:ea typeface="ＭＳ ゴシック" panose="020B0609070205080204" pitchFamily="49" charset="-128"/>
              </a:endParaRPr>
            </a:p>
            <a:p>
              <a:pPr algn="ctr"/>
              <a:r>
                <a:rPr kumimoji="1" lang="ja-JP" altLang="en-US" sz="1400" b="1" dirty="0">
                  <a:solidFill>
                    <a:schemeClr val="accent5">
                      <a:lumMod val="75000"/>
                    </a:schemeClr>
                  </a:solidFill>
                  <a:latin typeface="ＭＳ ゴシック" panose="020B0609070205080204" pitchFamily="49" charset="-128"/>
                  <a:ea typeface="ＭＳ ゴシック" panose="020B0609070205080204" pitchFamily="49" charset="-128"/>
                </a:rPr>
                <a:t>（全額自己負担）</a:t>
              </a:r>
            </a:p>
          </p:txBody>
        </p:sp>
        <p:sp>
          <p:nvSpPr>
            <p:cNvPr id="14" name="テキスト ボックス 13"/>
            <p:cNvSpPr txBox="1"/>
            <p:nvPr/>
          </p:nvSpPr>
          <p:spPr>
            <a:xfrm>
              <a:off x="3856889" y="8122299"/>
              <a:ext cx="1562727" cy="280011"/>
            </a:xfrm>
            <a:prstGeom prst="rect">
              <a:avLst/>
            </a:prstGeom>
            <a:grpFill/>
          </p:spPr>
          <p:txBody>
            <a:bodyPr wrap="none" rtlCol="0">
              <a:spAutoFit/>
            </a:bodyPr>
            <a:lstStyle/>
            <a:p>
              <a:pPr algn="ctr"/>
              <a:r>
                <a:rPr kumimoji="1" lang="ja-JP" altLang="en-US" sz="1400" b="1" dirty="0">
                  <a:latin typeface="ＭＳ ゴシック" panose="020B0609070205080204" pitchFamily="49" charset="-128"/>
                  <a:ea typeface="ＭＳ ゴシック" panose="020B0609070205080204" pitchFamily="49" charset="-128"/>
                </a:rPr>
                <a:t>医療保険で給付</a:t>
              </a:r>
              <a:endParaRPr kumimoji="1" lang="en-US" altLang="ja-JP" sz="1400" b="1" dirty="0">
                <a:latin typeface="ＭＳ ゴシック" panose="020B0609070205080204" pitchFamily="49" charset="-128"/>
                <a:ea typeface="ＭＳ ゴシック" panose="020B0609070205080204" pitchFamily="49" charset="-128"/>
              </a:endParaRPr>
            </a:p>
          </p:txBody>
        </p:sp>
        <p:sp>
          <p:nvSpPr>
            <p:cNvPr id="16" name="右中かっこ 15"/>
            <p:cNvSpPr/>
            <p:nvPr/>
          </p:nvSpPr>
          <p:spPr>
            <a:xfrm>
              <a:off x="3512718" y="7992850"/>
              <a:ext cx="190685" cy="538910"/>
            </a:xfrm>
            <a:prstGeom prst="rightBrace">
              <a:avLst/>
            </a:prstGeom>
            <a:grpFill/>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sz="1200">
                <a:latin typeface="ＭＳ ゴシック" panose="020B0609070205080204" pitchFamily="49" charset="-128"/>
                <a:ea typeface="ＭＳ ゴシック" panose="020B0609070205080204" pitchFamily="49" charset="-128"/>
              </a:endParaRPr>
            </a:p>
          </p:txBody>
        </p:sp>
        <p:sp>
          <p:nvSpPr>
            <p:cNvPr id="17" name="右中かっこ 16"/>
            <p:cNvSpPr/>
            <p:nvPr/>
          </p:nvSpPr>
          <p:spPr>
            <a:xfrm>
              <a:off x="3512717" y="7406672"/>
              <a:ext cx="190685" cy="538910"/>
            </a:xfrm>
            <a:prstGeom prst="rightBrace">
              <a:avLst/>
            </a:prstGeom>
            <a:grpFill/>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sz="1200">
                <a:latin typeface="ＭＳ ゴシック" panose="020B0609070205080204" pitchFamily="49" charset="-128"/>
                <a:ea typeface="ＭＳ ゴシック" panose="020B0609070205080204" pitchFamily="49" charset="-128"/>
              </a:endParaRPr>
            </a:p>
          </p:txBody>
        </p:sp>
      </p:grpSp>
      <p:sp>
        <p:nvSpPr>
          <p:cNvPr id="18" name="コンテンツ プレースホルダー 2"/>
          <p:cNvSpPr txBox="1">
            <a:spLocks/>
          </p:cNvSpPr>
          <p:nvPr/>
        </p:nvSpPr>
        <p:spPr>
          <a:xfrm>
            <a:off x="146893" y="8753303"/>
            <a:ext cx="6686692" cy="263551"/>
          </a:xfrm>
          <a:prstGeom prst="rect">
            <a:avLst/>
          </a:prstGeom>
          <a:noFill/>
        </p:spPr>
        <p:txBody>
          <a:bodyPr vert="horz" lIns="91440" tIns="45721" rIns="91440" bIns="45721"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None/>
            </a:pPr>
            <a:r>
              <a:rPr lang="ja-JP" altLang="en-US" sz="1200" b="1" dirty="0">
                <a:latin typeface="Arial" panose="020B0604020202020204" pitchFamily="34" charset="0"/>
                <a:ea typeface="ＭＳ ゴシック" panose="020B0609070205080204" pitchFamily="49" charset="-128"/>
                <a:cs typeface="Arial" panose="020B0604020202020204" pitchFamily="34" charset="0"/>
              </a:rPr>
              <a:t>　　　　　　　　　　　　　　　　　　　　　　　　　　　　令和</a:t>
            </a:r>
            <a:r>
              <a:rPr lang="en-US" altLang="ja-JP" sz="1200" b="1" dirty="0">
                <a:latin typeface="Arial" panose="020B0604020202020204" pitchFamily="34" charset="0"/>
                <a:ea typeface="ＭＳ ゴシック" panose="020B0609070205080204" pitchFamily="49" charset="-128"/>
                <a:cs typeface="Arial" panose="020B0604020202020204" pitchFamily="34" charset="0"/>
              </a:rPr>
              <a:t>8</a:t>
            </a:r>
            <a:r>
              <a:rPr lang="ja-JP" altLang="en-US" sz="1200" b="1" dirty="0">
                <a:latin typeface="Arial" panose="020B0604020202020204" pitchFamily="34" charset="0"/>
                <a:ea typeface="ＭＳ ゴシック" panose="020B0609070205080204" pitchFamily="49" charset="-128"/>
                <a:cs typeface="Arial" panose="020B0604020202020204" pitchFamily="34" charset="0"/>
              </a:rPr>
              <a:t>年</a:t>
            </a:r>
            <a:r>
              <a:rPr lang="en-US" altLang="ja-JP" sz="1200" b="1" dirty="0">
                <a:latin typeface="Arial" panose="020B0604020202020204" pitchFamily="34" charset="0"/>
                <a:ea typeface="ＭＳ ゴシック" panose="020B0609070205080204" pitchFamily="49" charset="-128"/>
                <a:cs typeface="Arial" panose="020B0604020202020204" pitchFamily="34" charset="0"/>
              </a:rPr>
              <a:t>7</a:t>
            </a:r>
            <a:r>
              <a:rPr lang="ja-JP" altLang="en-US" sz="1200" b="1" dirty="0">
                <a:latin typeface="Arial" panose="020B0604020202020204" pitchFamily="34" charset="0"/>
                <a:ea typeface="ＭＳ ゴシック" panose="020B0609070205080204" pitchFamily="49" charset="-128"/>
                <a:cs typeface="Arial" panose="020B0604020202020204" pitchFamily="34" charset="0"/>
              </a:rPr>
              <a:t>月価格改定　院長</a:t>
            </a:r>
            <a:endParaRPr lang="en-US" altLang="ja-JP" sz="1200" b="1" dirty="0">
              <a:latin typeface="Arial" panose="020B0604020202020204" pitchFamily="34" charset="0"/>
              <a:ea typeface="ＭＳ ゴシック" panose="020B0609070205080204" pitchFamily="49" charset="-128"/>
              <a:cs typeface="Arial" panose="020B0604020202020204" pitchFamily="34" charset="0"/>
            </a:endParaRPr>
          </a:p>
        </p:txBody>
      </p:sp>
    </p:spTree>
    <p:extLst>
      <p:ext uri="{BB962C8B-B14F-4D97-AF65-F5344CB8AC3E}">
        <p14:creationId xmlns:p14="http://schemas.microsoft.com/office/powerpoint/2010/main" val="1277067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298</TotalTime>
  <Words>322</Words>
  <Application>Microsoft Office PowerPoint</Application>
  <PresentationFormat>画面に合わせる (4:3)</PresentationFormat>
  <Paragraphs>35</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ＭＳ Ｐゴシック</vt:lpstr>
      <vt:lpstr>ＭＳ ゴシック</vt:lpstr>
      <vt:lpstr>游ゴシック</vt:lpstr>
      <vt:lpstr>Arial</vt:lpstr>
      <vt:lpstr>Calibri</vt:lpstr>
      <vt:lpstr>Calibri Light</vt:lpstr>
      <vt:lpstr>Office テーマ</vt:lpstr>
      <vt:lpstr>PowerPoint プレゼンテーション</vt:lpstr>
    </vt:vector>
  </TitlesOfParts>
  <Company>Novartis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Fukuzawa, Yumeka</dc:creator>
  <cp:lastModifiedBy>守正 武田</cp:lastModifiedBy>
  <cp:revision>46</cp:revision>
  <cp:lastPrinted>2026-07-10T14:36:43Z</cp:lastPrinted>
  <dcterms:created xsi:type="dcterms:W3CDTF">2020-03-13T10:13:41Z</dcterms:created>
  <dcterms:modified xsi:type="dcterms:W3CDTF">2026-07-10T14:39:28Z</dcterms:modified>
</cp:coreProperties>
</file>